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5" r:id="rId1"/>
  </p:sldMasterIdLst>
  <p:notesMasterIdLst>
    <p:notesMasterId r:id="rId50"/>
  </p:notesMasterIdLst>
  <p:sldIdLst>
    <p:sldId id="256" r:id="rId2"/>
    <p:sldId id="302" r:id="rId3"/>
    <p:sldId id="257" r:id="rId4"/>
    <p:sldId id="272" r:id="rId5"/>
    <p:sldId id="276" r:id="rId6"/>
    <p:sldId id="316" r:id="rId7"/>
    <p:sldId id="274" r:id="rId8"/>
    <p:sldId id="275" r:id="rId9"/>
    <p:sldId id="269" r:id="rId10"/>
    <p:sldId id="295" r:id="rId11"/>
    <p:sldId id="296" r:id="rId12"/>
    <p:sldId id="297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9" r:id="rId25"/>
    <p:sldId id="288" r:id="rId26"/>
    <p:sldId id="314" r:id="rId27"/>
    <p:sldId id="271" r:id="rId28"/>
    <p:sldId id="311" r:id="rId29"/>
    <p:sldId id="313" r:id="rId30"/>
    <p:sldId id="291" r:id="rId31"/>
    <p:sldId id="292" r:id="rId32"/>
    <p:sldId id="293" r:id="rId33"/>
    <p:sldId id="294" r:id="rId34"/>
    <p:sldId id="298" r:id="rId35"/>
    <p:sldId id="299" r:id="rId36"/>
    <p:sldId id="300" r:id="rId37"/>
    <p:sldId id="266" r:id="rId38"/>
    <p:sldId id="270" r:id="rId39"/>
    <p:sldId id="312" r:id="rId40"/>
    <p:sldId id="315" r:id="rId41"/>
    <p:sldId id="268" r:id="rId42"/>
    <p:sldId id="273" r:id="rId43"/>
    <p:sldId id="258" r:id="rId44"/>
    <p:sldId id="301" r:id="rId45"/>
    <p:sldId id="304" r:id="rId46"/>
    <p:sldId id="305" r:id="rId47"/>
    <p:sldId id="306" r:id="rId48"/>
    <p:sldId id="303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4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35310-D129-BD41-ADEC-F3DCA2ABEF1F}" type="datetimeFigureOut">
              <a:rPr lang="en-US" smtClean="0"/>
              <a:t>4/22/15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E73BB-2898-FC45-8D5E-0919D848A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3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Depends on proficiency and opinions</a:t>
            </a:r>
          </a:p>
          <a:p>
            <a:r>
              <a:rPr lang="en-US" dirty="0" smtClean="0"/>
              <a:t>On 1-10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78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55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Website matches</a:t>
            </a:r>
          </a:p>
          <a:p>
            <a:r>
              <a:rPr lang="en-US" dirty="0" smtClean="0"/>
              <a:t>How does the website</a:t>
            </a:r>
            <a:r>
              <a:rPr lang="en-US" baseline="0" dirty="0" smtClean="0"/>
              <a:t>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55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Flow diagram of exactly what happens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58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Nuts and bolts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80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</a:t>
            </a:r>
            <a:r>
              <a:rPr lang="en-US" dirty="0"/>
              <a:t>manual scores to curricular 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18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(4/22/15 16:48) -----</a:t>
            </a:r>
          </a:p>
          <a:p>
            <a:r>
              <a:rPr lang="en-US"/>
              <a:t>Copy this as the last slide for questions or turn into 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47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47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Hard to quantify, hard to </a:t>
            </a:r>
            <a:r>
              <a:rPr lang="en-US" dirty="0" smtClean="0"/>
              <a:t>aggregate</a:t>
            </a:r>
          </a:p>
          <a:p>
            <a:r>
              <a:rPr lang="en-US" dirty="0" smtClean="0"/>
              <a:t>Simple but powerful</a:t>
            </a:r>
          </a:p>
          <a:p>
            <a:r>
              <a:rPr lang="en-US" dirty="0" smtClean="0"/>
              <a:t>need a way to leverage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94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bioinformatics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43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</a:t>
            </a:r>
            <a:r>
              <a:rPr lang="fr-FR" dirty="0" smtClean="0"/>
              <a:t>’</a:t>
            </a:r>
            <a:r>
              <a:rPr lang="en-US" dirty="0" smtClean="0"/>
              <a:t>s</a:t>
            </a:r>
            <a:r>
              <a:rPr lang="en-US" baseline="0" dirty="0" smtClean="0"/>
              <a:t> theoretical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58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Computation thinking</a:t>
            </a:r>
          </a:p>
          <a:p>
            <a:r>
              <a:rPr lang="en-US" sz="1200" dirty="0" smtClean="0"/>
              <a:t>Program performance estimation analogies.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81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far abstract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23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articulations so multiplied by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73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dynamics so multiplied by 1.5 default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73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of C so multiplier</a:t>
            </a:r>
            <a:r>
              <a:rPr lang="en-US" baseline="0" dirty="0" smtClean="0"/>
              <a:t> is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73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466698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84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01871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32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94008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52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6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03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37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B66F6299-F0EF-6645-AA6C-74C7849A8B5F}" type="datetimeFigureOut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8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7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6F6299-F0EF-6645-AA6C-74C7849A8B5F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67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wsxethan/MusicScoring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ickey.cs.vt.edu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sgenetics.com/wp-content/uploads/2013/01/dna-split-504x482.png" TargetMode="External"/><Relationship Id="rId4" Type="http://schemas.openxmlformats.org/officeDocument/2006/relationships/hyperlink" Target="https://s-media-cache-ak0.pinimg.com/originals/49/0a/eb/490aeb9159c5b3044035cfbf7e4a19f3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dfuneralguide.co.uk/wordpress/wp-content/uploads/2013/04/two-cartoon-men-yelling.jpg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 smtClean="0"/>
              <a:t>Musiplectics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/>
              <a:t>Computational Assessment of the Complexity of Music Scores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b="1" dirty="0" smtClean="0"/>
              <a:t>Ethan Holder</a:t>
            </a:r>
          </a:p>
          <a:p>
            <a:pPr algn="ctr"/>
            <a:r>
              <a:rPr lang="en-US" b="1" dirty="0" smtClean="0"/>
              <a:t>Advisor: Eli </a:t>
            </a:r>
            <a:r>
              <a:rPr lang="en-US" b="1" dirty="0" err="1" smtClean="0"/>
              <a:t>Tilevich</a:t>
            </a:r>
            <a:r>
              <a:rPr lang="en-US" b="1" dirty="0" smtClean="0"/>
              <a:t> (CS)</a:t>
            </a:r>
            <a:endParaRPr lang="en-US" b="1" dirty="0"/>
          </a:p>
          <a:p>
            <a:pPr algn="ctr"/>
            <a:r>
              <a:rPr lang="en-US" b="1" dirty="0" smtClean="0"/>
              <a:t>Committee: Amy Gillick</a:t>
            </a:r>
            <a:r>
              <a:rPr lang="en-US" b="1" dirty="0"/>
              <a:t> </a:t>
            </a:r>
            <a:r>
              <a:rPr lang="en-US" b="1" dirty="0" smtClean="0"/>
              <a:t>(Music) and R. Ben Knapp (ICAT)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87555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Complexity parameters</a:t>
            </a:r>
          </a:p>
          <a:p>
            <a:pPr lvl="1"/>
            <a:r>
              <a:rPr lang="en-US" sz="2800" dirty="0"/>
              <a:t>“What” (i.e., is being played)</a:t>
            </a:r>
          </a:p>
          <a:p>
            <a:pPr lvl="2"/>
            <a:r>
              <a:rPr lang="en-US" sz="2400" dirty="0"/>
              <a:t>Individual notes</a:t>
            </a:r>
          </a:p>
          <a:p>
            <a:pPr lvl="2"/>
            <a:r>
              <a:rPr lang="en-US" sz="2400" dirty="0"/>
              <a:t>Intervals</a:t>
            </a:r>
          </a:p>
          <a:p>
            <a:pPr lvl="1"/>
            <a:r>
              <a:rPr lang="en-US" sz="2800" dirty="0"/>
              <a:t>“How” (i.e., how “what” components are played)</a:t>
            </a:r>
          </a:p>
          <a:p>
            <a:pPr lvl="2"/>
            <a:r>
              <a:rPr lang="en-US" sz="2400" dirty="0"/>
              <a:t>Key signature</a:t>
            </a:r>
          </a:p>
          <a:p>
            <a:pPr lvl="2"/>
            <a:r>
              <a:rPr lang="en-US" sz="2400" dirty="0"/>
              <a:t>Dynamics</a:t>
            </a:r>
          </a:p>
          <a:p>
            <a:pPr lvl="2"/>
            <a:r>
              <a:rPr lang="en-US" sz="2400" dirty="0" smtClean="0"/>
              <a:t>Tempo/Duration</a:t>
            </a:r>
            <a:endParaRPr lang="en-US" sz="2400" dirty="0"/>
          </a:p>
          <a:p>
            <a:pPr lvl="2"/>
            <a:r>
              <a:rPr lang="en-US" sz="2400" dirty="0"/>
              <a:t>Articulation: Slurred/Separated (i.e., legato/staccato)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7948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Rank </a:t>
            </a:r>
            <a:r>
              <a:rPr lang="en-US" sz="2800" dirty="0"/>
              <a:t>each of the predefined complexity </a:t>
            </a:r>
            <a:r>
              <a:rPr lang="en-US" sz="2800" dirty="0" smtClean="0"/>
              <a:t>parameters.</a:t>
            </a:r>
            <a:endParaRPr lang="en-US" sz="2800" dirty="0"/>
          </a:p>
          <a:p>
            <a:r>
              <a:rPr lang="en-US" sz="2800" dirty="0"/>
              <a:t>Use default values for unranked </a:t>
            </a:r>
            <a:r>
              <a:rPr lang="en-US" sz="2800" dirty="0" smtClean="0"/>
              <a:t>parameters.</a:t>
            </a:r>
            <a:endParaRPr lang="en-US" sz="2800" dirty="0"/>
          </a:p>
          <a:p>
            <a:r>
              <a:rPr lang="en-US" sz="2800" dirty="0"/>
              <a:t>The “what” components get specific </a:t>
            </a:r>
            <a:r>
              <a:rPr lang="en-US" sz="2800" dirty="0" smtClean="0"/>
              <a:t>values.</a:t>
            </a:r>
            <a:endParaRPr lang="en-US" sz="2800" dirty="0"/>
          </a:p>
          <a:p>
            <a:r>
              <a:rPr lang="en-US" sz="2800" dirty="0"/>
              <a:t>The “how” parameters become multipliers for “what” </a:t>
            </a:r>
            <a:r>
              <a:rPr lang="en-US" sz="2800" dirty="0" smtClean="0"/>
              <a:t>components.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317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Leverage </a:t>
            </a:r>
            <a:r>
              <a:rPr lang="en-US" sz="3200" dirty="0" smtClean="0"/>
              <a:t>outside experts </a:t>
            </a:r>
            <a:r>
              <a:rPr lang="en-US" sz="3200" dirty="0"/>
              <a:t>to </a:t>
            </a:r>
            <a:r>
              <a:rPr lang="en-US" sz="3200" dirty="0" smtClean="0"/>
              <a:t>determine complexity parameters for </a:t>
            </a:r>
            <a:r>
              <a:rPr lang="en-US" sz="3200" dirty="0"/>
              <a:t>individual </a:t>
            </a:r>
            <a:r>
              <a:rPr lang="en-US" sz="3200" dirty="0" smtClean="0"/>
              <a:t>musical elements </a:t>
            </a:r>
            <a:r>
              <a:rPr lang="en-US" sz="3200" dirty="0"/>
              <a:t>on each instrument</a:t>
            </a:r>
            <a:r>
              <a:rPr lang="en-US" sz="3200" dirty="0" smtClean="0"/>
              <a:t>.</a:t>
            </a:r>
          </a:p>
          <a:p>
            <a:pPr lvl="1"/>
            <a:r>
              <a:rPr lang="en-US" sz="2400" dirty="0" err="1" smtClean="0"/>
              <a:t>Qualtrics</a:t>
            </a:r>
            <a:r>
              <a:rPr lang="en-US" sz="2400" dirty="0" smtClean="0"/>
              <a:t> Survey</a:t>
            </a:r>
          </a:p>
          <a:p>
            <a:pPr lvl="1"/>
            <a:r>
              <a:rPr lang="en-US" sz="2400" dirty="0" smtClean="0"/>
              <a:t>Awaiting IRB Approval</a:t>
            </a:r>
          </a:p>
          <a:p>
            <a:r>
              <a:rPr lang="en-US" sz="3200" dirty="0" smtClean="0"/>
              <a:t>Use our own parameters until we have conclusive new ones.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680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" y="2343150"/>
            <a:ext cx="7454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42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00" y="2371725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7400" y="1888894"/>
            <a:ext cx="76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9034" y="3489166"/>
            <a:ext cx="619186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 </a:t>
            </a:r>
            <a:r>
              <a:rPr lang="en-US" dirty="0" smtClean="0">
                <a:solidFill>
                  <a:srgbClr val="FF0000"/>
                </a:solidFill>
              </a:rPr>
              <a:t>C4  C4  G4  G4    A4  A4  G4       F4  F4  E4  E4     D4  D4  C4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</a:t>
            </a:r>
            <a:r>
              <a:rPr lang="en-US" dirty="0" smtClean="0">
                <a:solidFill>
                  <a:srgbClr val="FF0000"/>
                </a:solidFill>
              </a:rPr>
              <a:t>G4  G4  F4  F4       E4  E4  D4          G4  G4  F4  F4       E4  E4   D4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sz="10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C4  C4  G4  G4      A4  A4  G4         F4   F4   E4  E4      D4  D4  C4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559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382388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960" y="1899557"/>
            <a:ext cx="1520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Weights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84594" y="3499829"/>
            <a:ext cx="615975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    </a:t>
            </a:r>
            <a:r>
              <a:rPr lang="en-US" sz="2000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1     1     1    1       2     2    1           1    1     1    1       1    1     1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 </a:t>
            </a:r>
            <a:r>
              <a:rPr lang="en-US" dirty="0" smtClean="0">
                <a:solidFill>
                  <a:srgbClr val="FF0000"/>
                </a:solidFill>
              </a:rPr>
              <a:t>1      1     1     1       1     1      1           1      1     1     1      1      1     1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sz="10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1     1      1     1       2     2     1            1     1     1     1       1     1      1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704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2960" y="1890032"/>
            <a:ext cx="4400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Weights with Articulations Multiplier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 descr="TwinkleTwinkleLittleSt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382388"/>
            <a:ext cx="7454900" cy="3848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84594" y="3499829"/>
            <a:ext cx="615975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    </a:t>
            </a:r>
            <a:r>
              <a:rPr lang="en-US" sz="2000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1     1     1    1       2     2    1           1    1     1    1       1    1     1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 </a:t>
            </a:r>
            <a:r>
              <a:rPr lang="en-US" dirty="0" smtClean="0">
                <a:solidFill>
                  <a:srgbClr val="FF0000"/>
                </a:solidFill>
              </a:rPr>
              <a:t>1      1     1     1       1     1      1           1      1     1     1      1      1     1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sz="10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1     1      1     1       2     2     1            1     1     1     1       1     1      1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382388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960" y="1899557"/>
            <a:ext cx="597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Weights with Articulations and Dynamics Multipliers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84594" y="3499829"/>
            <a:ext cx="639007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</a:t>
            </a:r>
            <a:r>
              <a:rPr lang="en-US" dirty="0" smtClean="0">
                <a:solidFill>
                  <a:srgbClr val="FF0000"/>
                </a:solidFill>
              </a:rPr>
              <a:t>1.5  1.5  1.5  1.5     3    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   1.5   1.5  1.5  1.5  1.5   1.5  1.5  1.5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</a:t>
            </a:r>
            <a:r>
              <a:rPr lang="en-US" dirty="0" smtClean="0">
                <a:solidFill>
                  <a:srgbClr val="FF0000"/>
                </a:solidFill>
              </a:rPr>
              <a:t>1.5  1.5  1.5   1.5   1.5  1.5   1.5    1.5   1.5  1.5   1.5   1.5  1.5  1.5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900" dirty="0" smtClean="0">
              <a:solidFill>
                <a:srgbClr val="FF0000"/>
              </a:solidFill>
            </a:endParaRPr>
          </a:p>
          <a:p>
            <a:r>
              <a:rPr lang="en-US" sz="9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1.5  1.5  1.5  1.5     </a:t>
            </a:r>
            <a:r>
              <a:rPr lang="en-US" dirty="0" smtClean="0">
                <a:solidFill>
                  <a:srgbClr val="FF0000"/>
                </a:solidFill>
              </a:rPr>
              <a:t> 3     </a:t>
            </a:r>
            <a:r>
              <a:rPr lang="en-US" dirty="0">
                <a:solidFill>
                  <a:srgbClr val="FF0000"/>
                </a:solidFill>
              </a:rPr>
              <a:t>3   </a:t>
            </a:r>
            <a:r>
              <a:rPr lang="en-US" dirty="0" smtClean="0">
                <a:solidFill>
                  <a:srgbClr val="FF0000"/>
                </a:solidFill>
              </a:rPr>
              <a:t> 1.5     1.5  </a:t>
            </a:r>
            <a:r>
              <a:rPr lang="en-US" dirty="0">
                <a:solidFill>
                  <a:srgbClr val="FF0000"/>
                </a:solidFill>
              </a:rPr>
              <a:t>1.5  1.5  1.5   </a:t>
            </a:r>
            <a:r>
              <a:rPr lang="en-US" dirty="0" smtClean="0">
                <a:solidFill>
                  <a:srgbClr val="FF0000"/>
                </a:solidFill>
              </a:rPr>
              <a:t> 1.5  </a:t>
            </a:r>
            <a:r>
              <a:rPr lang="en-US" dirty="0">
                <a:solidFill>
                  <a:srgbClr val="FF0000"/>
                </a:solidFill>
              </a:rPr>
              <a:t>1.5  1.5</a:t>
            </a:r>
          </a:p>
        </p:txBody>
      </p:sp>
    </p:spTree>
    <p:extLst>
      <p:ext uri="{BB962C8B-B14F-4D97-AF65-F5344CB8AC3E}">
        <p14:creationId xmlns:p14="http://schemas.microsoft.com/office/powerpoint/2010/main" val="3876558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1344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7400" y="1858513"/>
            <a:ext cx="7524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Weights with Articulations, Dynamics, and Key Signature Multipliers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12100" y="3458785"/>
            <a:ext cx="10343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sz="1600" dirty="0" smtClean="0">
                <a:solidFill>
                  <a:srgbClr val="FF0000"/>
                </a:solidFill>
              </a:rPr>
              <a:t>= 24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sz="1600" dirty="0" smtClean="0">
                <a:solidFill>
                  <a:srgbClr val="FF0000"/>
                </a:solidFill>
              </a:rPr>
              <a:t>= 21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rgbClr val="FF0000"/>
                </a:solidFill>
              </a:rPr>
              <a:t>  </a:t>
            </a:r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= 24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________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  69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5450" y="3458785"/>
            <a:ext cx="639007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</a:t>
            </a:r>
            <a:r>
              <a:rPr lang="en-US" dirty="0" smtClean="0">
                <a:solidFill>
                  <a:srgbClr val="FF0000"/>
                </a:solidFill>
              </a:rPr>
              <a:t>1.5  1.5  1.5  1.5     3    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   1.5   1.5  1.5  1.5  1.5   1.5  1.5  1.5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</a:t>
            </a:r>
            <a:r>
              <a:rPr lang="en-US" dirty="0" smtClean="0">
                <a:solidFill>
                  <a:srgbClr val="FF0000"/>
                </a:solidFill>
              </a:rPr>
              <a:t>1.5  1.5  1.5   1.5   1.5  1.5   1.5    1.5   1.5  1.5   1.5   1.5  1.5  1.5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900" dirty="0" smtClean="0">
              <a:solidFill>
                <a:srgbClr val="FF0000"/>
              </a:solidFill>
            </a:endParaRPr>
          </a:p>
          <a:p>
            <a:r>
              <a:rPr lang="en-US" sz="9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1.5  1.5  1.5  1.5     </a:t>
            </a:r>
            <a:r>
              <a:rPr lang="en-US" dirty="0" smtClean="0">
                <a:solidFill>
                  <a:srgbClr val="FF0000"/>
                </a:solidFill>
              </a:rPr>
              <a:t> 3     </a:t>
            </a:r>
            <a:r>
              <a:rPr lang="en-US" dirty="0">
                <a:solidFill>
                  <a:srgbClr val="FF0000"/>
                </a:solidFill>
              </a:rPr>
              <a:t>3   </a:t>
            </a:r>
            <a:r>
              <a:rPr lang="en-US" dirty="0" smtClean="0">
                <a:solidFill>
                  <a:srgbClr val="FF0000"/>
                </a:solidFill>
              </a:rPr>
              <a:t> 1.5     1.5  </a:t>
            </a:r>
            <a:r>
              <a:rPr lang="en-US" dirty="0">
                <a:solidFill>
                  <a:srgbClr val="FF0000"/>
                </a:solidFill>
              </a:rPr>
              <a:t>1.5  1.5  1.5   </a:t>
            </a:r>
            <a:r>
              <a:rPr lang="en-US" dirty="0" smtClean="0">
                <a:solidFill>
                  <a:srgbClr val="FF0000"/>
                </a:solidFill>
              </a:rPr>
              <a:t> 1.5  </a:t>
            </a:r>
            <a:r>
              <a:rPr lang="en-US" dirty="0">
                <a:solidFill>
                  <a:srgbClr val="FF0000"/>
                </a:solidFill>
              </a:rPr>
              <a:t>1.5  1.5</a:t>
            </a:r>
          </a:p>
        </p:txBody>
      </p:sp>
    </p:spTree>
    <p:extLst>
      <p:ext uri="{BB962C8B-B14F-4D97-AF65-F5344CB8AC3E}">
        <p14:creationId xmlns:p14="http://schemas.microsoft.com/office/powerpoint/2010/main" val="3695928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363338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960" y="1880507"/>
            <a:ext cx="1033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4594" y="3480779"/>
            <a:ext cx="621671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 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1     5    1       2     1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  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1     2    1       2    1     2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 smtClean="0">
                <a:solidFill>
                  <a:srgbClr val="FF0000"/>
                </a:solidFill>
              </a:rPr>
              <a:t>      1     2     1       2     1      2           4      1     2     1      2      1     2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900" dirty="0" smtClean="0">
              <a:solidFill>
                <a:srgbClr val="FF0000"/>
              </a:solidFill>
            </a:endParaRPr>
          </a:p>
          <a:p>
            <a:r>
              <a:rPr lang="en-US" sz="900" dirty="0" smtClean="0">
                <a:solidFill>
                  <a:srgbClr val="FF0000"/>
                </a:solidFill>
              </a:rPr>
              <a:t>  </a:t>
            </a:r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2     1      5     1       2     1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   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 1     2     1      2     1      2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349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Musiplectics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Music + </a:t>
            </a:r>
            <a:r>
              <a:rPr lang="en-US" sz="3200" dirty="0" err="1" smtClean="0"/>
              <a:t>Plectics</a:t>
            </a:r>
            <a:r>
              <a:rPr lang="en-US" sz="3200" dirty="0" smtClean="0"/>
              <a:t> (Greek for the study of complexity)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smtClean="0"/>
              <a:t>A </a:t>
            </a:r>
            <a:r>
              <a:rPr lang="en-US" sz="3200" dirty="0"/>
              <a:t>systematic and objective approach to computational assessment of the complexity of a music score for any instrument.</a:t>
            </a:r>
          </a:p>
        </p:txBody>
      </p:sp>
    </p:spTree>
    <p:extLst>
      <p:ext uri="{BB962C8B-B14F-4D97-AF65-F5344CB8AC3E}">
        <p14:creationId xmlns:p14="http://schemas.microsoft.com/office/powerpoint/2010/main" val="892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2960" y="1851932"/>
            <a:ext cx="179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Weights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00" y="2353813"/>
            <a:ext cx="7454900" cy="3848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99034" y="3471254"/>
            <a:ext cx="61123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 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1     5    1       8     1    8      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1     2    1     2    1     2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 smtClean="0">
                <a:solidFill>
                  <a:srgbClr val="FF0000"/>
                </a:solidFill>
              </a:rPr>
              <a:t>      1     2     1       2     1      2           4      1     2     1     2      1     2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800" dirty="0" smtClean="0">
              <a:solidFill>
                <a:srgbClr val="FF0000"/>
              </a:solidFill>
            </a:endParaRPr>
          </a:p>
          <a:p>
            <a:r>
              <a:rPr lang="en-US" sz="8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2     1      5     1       8     1     8       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 1     2     1     2     1      2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533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00" y="2353813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7400" y="1870982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Weights with Articulations Multiplier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99034" y="3471254"/>
            <a:ext cx="61123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 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1     5    1       8     1    8      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1     2    1     2    1     2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 smtClean="0">
                <a:solidFill>
                  <a:srgbClr val="FF0000"/>
                </a:solidFill>
              </a:rPr>
              <a:t>      1     2     1       2     1      2           4      1     2     1     2      1     2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800" dirty="0" smtClean="0">
              <a:solidFill>
                <a:srgbClr val="FF0000"/>
              </a:solidFill>
            </a:endParaRPr>
          </a:p>
          <a:p>
            <a:r>
              <a:rPr lang="en-US" sz="8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2     1      5     1       8     1     8       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 1     2     1     2     1      2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484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363338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960" y="1880507"/>
            <a:ext cx="624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Weights with Articulations and Dynamics Multipliers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4594" y="3480779"/>
            <a:ext cx="62579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 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1.5  7.5  1.5    12  1.5  12      3    1.5   3   1.5    3  1.5    3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</a:t>
            </a:r>
            <a:r>
              <a:rPr lang="en-US" dirty="0" smtClean="0">
                <a:solidFill>
                  <a:srgbClr val="FF0000"/>
                </a:solidFill>
              </a:rPr>
              <a:t>7.5   1.5   3   1.5      3    1.5    3        6    1.5    3    1.5     3    1.5    3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900" dirty="0" smtClean="0">
              <a:solidFill>
                <a:srgbClr val="FF0000"/>
              </a:solidFill>
            </a:endParaRPr>
          </a:p>
          <a:p>
            <a:r>
              <a:rPr lang="en-US" sz="9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1.5  7.5  1.5    12 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dirty="0">
                <a:solidFill>
                  <a:srgbClr val="FF0000"/>
                </a:solidFill>
              </a:rPr>
              <a:t>1.5  </a:t>
            </a:r>
            <a:r>
              <a:rPr lang="en-US" dirty="0" smtClean="0">
                <a:solidFill>
                  <a:srgbClr val="FF0000"/>
                </a:solidFill>
              </a:rPr>
              <a:t> 12       3    </a:t>
            </a:r>
            <a:r>
              <a:rPr lang="en-US" dirty="0">
                <a:solidFill>
                  <a:srgbClr val="FF0000"/>
                </a:solidFill>
              </a:rPr>
              <a:t>1.5 </a:t>
            </a:r>
            <a:r>
              <a:rPr lang="en-US" dirty="0" smtClean="0">
                <a:solidFill>
                  <a:srgbClr val="FF0000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3   1.5     </a:t>
            </a:r>
            <a:r>
              <a:rPr lang="en-US" dirty="0" smtClean="0">
                <a:solidFill>
                  <a:srgbClr val="FF0000"/>
                </a:solidFill>
              </a:rPr>
              <a:t>3   </a:t>
            </a:r>
            <a:r>
              <a:rPr lang="en-US" dirty="0">
                <a:solidFill>
                  <a:srgbClr val="FF0000"/>
                </a:solidFill>
              </a:rPr>
              <a:t>1.5    3</a:t>
            </a:r>
          </a:p>
        </p:txBody>
      </p:sp>
    </p:spTree>
    <p:extLst>
      <p:ext uri="{BB962C8B-B14F-4D97-AF65-F5344CB8AC3E}">
        <p14:creationId xmlns:p14="http://schemas.microsoft.com/office/powerpoint/2010/main" val="3019380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2960" y="1842407"/>
            <a:ext cx="779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Weights with Articulations, Dynamics, and Key Signature Multipliers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97660" y="3442679"/>
            <a:ext cx="10343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sz="1600" dirty="0" smtClean="0">
                <a:solidFill>
                  <a:srgbClr val="FF0000"/>
                </a:solidFill>
              </a:rPr>
              <a:t>=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52.5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sz="1600" dirty="0" smtClean="0">
                <a:solidFill>
                  <a:srgbClr val="FF0000"/>
                </a:solidFill>
              </a:rPr>
              <a:t>= 40.5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rgbClr val="FF0000"/>
                </a:solidFill>
              </a:rPr>
              <a:t>  </a:t>
            </a:r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= 55.5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________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148.5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8" name="Picture 7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0" y="2211739"/>
            <a:ext cx="7454900" cy="3848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04394" y="3329180"/>
            <a:ext cx="62579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 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1.5  7.5  1.5    12  1.5  12      3    1.5   3   1.5    3  1.5    3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</a:t>
            </a:r>
            <a:r>
              <a:rPr lang="en-US" dirty="0" smtClean="0">
                <a:solidFill>
                  <a:srgbClr val="FF0000"/>
                </a:solidFill>
              </a:rPr>
              <a:t>7.5   1.5   3   1.5      3    1.5    3        6    1.5    3    1.5     3    1.5    3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900" dirty="0" smtClean="0">
              <a:solidFill>
                <a:srgbClr val="FF0000"/>
              </a:solidFill>
            </a:endParaRPr>
          </a:p>
          <a:p>
            <a:r>
              <a:rPr lang="en-US" sz="9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1.5  7.5  1.5    12 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dirty="0">
                <a:solidFill>
                  <a:srgbClr val="FF0000"/>
                </a:solidFill>
              </a:rPr>
              <a:t>1.5  </a:t>
            </a:r>
            <a:r>
              <a:rPr lang="en-US" dirty="0" smtClean="0">
                <a:solidFill>
                  <a:srgbClr val="FF0000"/>
                </a:solidFill>
              </a:rPr>
              <a:t> 12       3    </a:t>
            </a:r>
            <a:r>
              <a:rPr lang="en-US" dirty="0">
                <a:solidFill>
                  <a:srgbClr val="FF0000"/>
                </a:solidFill>
              </a:rPr>
              <a:t>1.5 </a:t>
            </a:r>
            <a:r>
              <a:rPr lang="en-US" dirty="0" smtClean="0">
                <a:solidFill>
                  <a:srgbClr val="FF0000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3   1.5     </a:t>
            </a:r>
            <a:r>
              <a:rPr lang="en-US" dirty="0" smtClean="0">
                <a:solidFill>
                  <a:srgbClr val="FF0000"/>
                </a:solidFill>
              </a:rPr>
              <a:t>3   </a:t>
            </a:r>
            <a:r>
              <a:rPr lang="en-US" dirty="0">
                <a:solidFill>
                  <a:srgbClr val="FF0000"/>
                </a:solidFill>
              </a:rPr>
              <a:t>1.5    3</a:t>
            </a:r>
          </a:p>
        </p:txBody>
      </p:sp>
    </p:spTree>
    <p:extLst>
      <p:ext uri="{BB962C8B-B14F-4D97-AF65-F5344CB8AC3E}">
        <p14:creationId xmlns:p14="http://schemas.microsoft.com/office/powerpoint/2010/main" val="168999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81089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460" y="1844605"/>
            <a:ext cx="8890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Duration Multiplier  (Total Notes / Total Beats)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(Beats Per Minute / Sec Per Min)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1.75    =  (42 	  	/ 		48)	   *	(120			      /	60)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8834" y="4127341"/>
            <a:ext cx="20427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     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</a:t>
            </a:r>
            <a:endParaRPr lang="en-US" sz="1600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rgbClr val="FF0000"/>
                </a:solidFill>
              </a:rPr>
              <a:t>  </a:t>
            </a:r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12100" y="2912015"/>
            <a:ext cx="10343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Total Notes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 42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 smtClean="0">
                <a:solidFill>
                  <a:srgbClr val="FF0000"/>
                </a:solidFill>
              </a:rPr>
              <a:t>Total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Beats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 48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5088" y="3314079"/>
            <a:ext cx="668024" cy="205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84753" y="3886175"/>
            <a:ext cx="194493" cy="423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1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062565" y="2080340"/>
            <a:ext cx="111205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120.75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259.875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380.625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7431" y="2080340"/>
            <a:ext cx="143181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Total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Total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Score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9246" y="2080986"/>
            <a:ext cx="341868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Note Weights * All Multipliers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Interval Weights * All Multipliers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Note Total + Interval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Total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87933" y="2080340"/>
            <a:ext cx="197463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69 * 1.75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148.5 * 1.75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120.75 + 259.875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010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7431" y="4665663"/>
            <a:ext cx="143181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Total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Total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Score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TwinkleTwinkleWebsiteJustSco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1579"/>
            <a:ext cx="9144000" cy="1339866"/>
          </a:xfrm>
          <a:prstGeom prst="rect">
            <a:avLst/>
          </a:prstGeom>
        </p:spPr>
      </p:pic>
      <p:cxnSp>
        <p:nvCxnSpPr>
          <p:cNvPr id="21" name="Curved Connector 20"/>
          <p:cNvCxnSpPr>
            <a:stCxn id="7" idx="1"/>
          </p:cNvCxnSpPr>
          <p:nvPr/>
        </p:nvCxnSpPr>
        <p:spPr>
          <a:xfrm rot="10800000" flipH="1">
            <a:off x="237431" y="3510325"/>
            <a:ext cx="1169776" cy="2448001"/>
          </a:xfrm>
          <a:prstGeom prst="curvedConnector4">
            <a:avLst>
              <a:gd name="adj1" fmla="val -19542"/>
              <a:gd name="adj2" fmla="val 7640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739553" y="3510326"/>
            <a:ext cx="505495" cy="11559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69246" y="4665664"/>
            <a:ext cx="341868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Note Weights * All Multipliers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Interval Weights * All Multipliers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Note Total + Interval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Total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87933" y="4666309"/>
            <a:ext cx="197463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69 * 1.75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148.5 * 1.75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120.75 + 259.875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62565" y="4666309"/>
            <a:ext cx="111205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120.75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259.875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380.625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7970762" y="3510326"/>
            <a:ext cx="395998" cy="11559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174618" y="4666309"/>
            <a:ext cx="192142" cy="7644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885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76" y="2542406"/>
            <a:ext cx="3996685" cy="3877661"/>
          </a:xfrm>
        </p:spPr>
        <p:txBody>
          <a:bodyPr>
            <a:normAutofit/>
          </a:bodyPr>
          <a:lstStyle/>
          <a:p>
            <a:r>
              <a:rPr lang="en-US" dirty="0" smtClean="0"/>
              <a:t>Accepts </a:t>
            </a:r>
            <a:r>
              <a:rPr lang="en-US" dirty="0" err="1" smtClean="0"/>
              <a:t>MusicXML</a:t>
            </a:r>
            <a:r>
              <a:rPr lang="en-US" dirty="0" smtClean="0"/>
              <a:t> files as input (via notation software or OCR conversion).</a:t>
            </a:r>
          </a:p>
          <a:p>
            <a:r>
              <a:rPr lang="en-US" dirty="0" smtClean="0"/>
              <a:t>Tokenizes important musical elements for scoring (notes, intervals, dynamics, articulations, durations, and key signatures).</a:t>
            </a:r>
          </a:p>
          <a:p>
            <a:r>
              <a:rPr lang="en-US" dirty="0" smtClean="0"/>
              <a:t>Weights tokens based on specified complexity parameters.</a:t>
            </a:r>
          </a:p>
          <a:p>
            <a:r>
              <a:rPr lang="en-US" dirty="0" smtClean="0"/>
              <a:t>Aggregates and visualizes score data for consumption.</a:t>
            </a:r>
            <a:endParaRPr lang="en-US" dirty="0"/>
          </a:p>
        </p:txBody>
      </p:sp>
      <p:pic>
        <p:nvPicPr>
          <p:cNvPr id="6" name="Picture 5" descr="JoinedCropp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24" y="2278091"/>
            <a:ext cx="5714612" cy="4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8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4455885"/>
          </a:xfrm>
        </p:spPr>
        <p:txBody>
          <a:bodyPr>
            <a:noAutofit/>
          </a:bodyPr>
          <a:lstStyle/>
          <a:p>
            <a:r>
              <a:rPr lang="en-US" sz="2400" dirty="0" smtClean="0"/>
              <a:t>Implemented as a two-tier Web-based architecture:</a:t>
            </a:r>
          </a:p>
          <a:p>
            <a:pPr lvl="1"/>
            <a:r>
              <a:rPr lang="en-US" sz="2000" dirty="0" smtClean="0"/>
              <a:t>Frontend (HTML, </a:t>
            </a:r>
            <a:r>
              <a:rPr lang="en-US" sz="2000" dirty="0" err="1" smtClean="0"/>
              <a:t>Javascript</a:t>
            </a:r>
            <a:r>
              <a:rPr lang="en-US" sz="2000" dirty="0" smtClean="0"/>
              <a:t>, CSS) (~1K of SLOC)</a:t>
            </a:r>
          </a:p>
          <a:p>
            <a:pPr lvl="1"/>
            <a:r>
              <a:rPr lang="en-US" sz="2000" dirty="0" smtClean="0"/>
              <a:t>Backend (Java, PHP) (~10K of SLOC)</a:t>
            </a:r>
          </a:p>
          <a:p>
            <a:r>
              <a:rPr lang="en-US" sz="2400" dirty="0" smtClean="0"/>
              <a:t>Deployed on a Unix server (Mac Mini):</a:t>
            </a:r>
          </a:p>
          <a:p>
            <a:pPr lvl="1"/>
            <a:r>
              <a:rPr lang="en-US" sz="2000" dirty="0" smtClean="0"/>
              <a:t>OS X Mavericks (Version 10.9.1)</a:t>
            </a:r>
          </a:p>
          <a:p>
            <a:pPr lvl="1"/>
            <a:r>
              <a:rPr lang="en-US" sz="2000" dirty="0" smtClean="0"/>
              <a:t>Apache Server(Version 2.2.24)</a:t>
            </a:r>
          </a:p>
          <a:p>
            <a:r>
              <a:rPr lang="en-US" sz="2400" dirty="0" smtClean="0"/>
              <a:t>Optimized for distributed usability and scalability:</a:t>
            </a:r>
          </a:p>
          <a:p>
            <a:pPr lvl="1"/>
            <a:r>
              <a:rPr lang="en-US" sz="2000" dirty="0" smtClean="0"/>
              <a:t>Leverages open-source libraries for backend parsing</a:t>
            </a:r>
          </a:p>
          <a:p>
            <a:pPr lvl="1"/>
            <a:r>
              <a:rPr lang="en-US" sz="2000" dirty="0" smtClean="0"/>
              <a:t>Employs </a:t>
            </a:r>
            <a:r>
              <a:rPr lang="en-US" sz="2000" dirty="0" err="1" smtClean="0"/>
              <a:t>Javascript</a:t>
            </a:r>
            <a:r>
              <a:rPr lang="en-US" sz="2000" dirty="0" smtClean="0"/>
              <a:t> UI frameworks for aesthetic appeal</a:t>
            </a:r>
          </a:p>
          <a:p>
            <a:pPr lvl="2"/>
            <a:r>
              <a:rPr lang="en-US" sz="1600" dirty="0" err="1" smtClean="0"/>
              <a:t>JQuery</a:t>
            </a:r>
            <a:r>
              <a:rPr lang="en-US" sz="1600" dirty="0" smtClean="0"/>
              <a:t>, Bootstrap, D3, </a:t>
            </a:r>
            <a:r>
              <a:rPr lang="en-US" sz="1600" dirty="0" err="1" smtClean="0"/>
              <a:t>DataTables</a:t>
            </a:r>
            <a:r>
              <a:rPr lang="en-US" sz="1600" dirty="0" smtClean="0"/>
              <a:t>, </a:t>
            </a:r>
            <a:r>
              <a:rPr lang="en-US" sz="1600" dirty="0" err="1" smtClean="0"/>
              <a:t>VexFlow</a:t>
            </a:r>
            <a:endParaRPr lang="en-US" sz="1600" dirty="0" smtClean="0"/>
          </a:p>
          <a:p>
            <a:pPr lvl="1"/>
            <a:r>
              <a:rPr lang="en-US" sz="2000" dirty="0" smtClean="0"/>
              <a:t>Utilizes JSON format for quick response time</a:t>
            </a:r>
          </a:p>
        </p:txBody>
      </p:sp>
    </p:spTree>
    <p:extLst>
      <p:ext uri="{BB962C8B-B14F-4D97-AF65-F5344CB8AC3E}">
        <p14:creationId xmlns:p14="http://schemas.microsoft.com/office/powerpoint/2010/main" val="1026013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Implementation Highlights</a:t>
            </a:r>
          </a:p>
          <a:p>
            <a:pPr lvl="1"/>
            <a:r>
              <a:rPr lang="en-US" sz="2400" dirty="0" smtClean="0"/>
              <a:t>Extensible software architecture via heavy use of the </a:t>
            </a:r>
            <a:r>
              <a:rPr lang="en-US" sz="2400" dirty="0"/>
              <a:t>V</a:t>
            </a:r>
            <a:r>
              <a:rPr lang="en-US" sz="2400" dirty="0" smtClean="0"/>
              <a:t>isitor </a:t>
            </a:r>
            <a:r>
              <a:rPr lang="en-US" sz="2400" dirty="0"/>
              <a:t>D</a:t>
            </a:r>
            <a:r>
              <a:rPr lang="en-US" sz="2400" dirty="0" smtClean="0"/>
              <a:t>esign Pattern</a:t>
            </a:r>
          </a:p>
          <a:p>
            <a:pPr lvl="1"/>
            <a:r>
              <a:rPr lang="en-US" sz="2400" dirty="0" smtClean="0"/>
              <a:t>Amenable to future model refinements</a:t>
            </a:r>
          </a:p>
          <a:p>
            <a:pPr lvl="1"/>
            <a:r>
              <a:rPr lang="en-US" sz="2400" dirty="0" smtClean="0"/>
              <a:t>Modular pipeline structure to afford the integration of new components</a:t>
            </a:r>
          </a:p>
          <a:p>
            <a:pPr lvl="1"/>
            <a:r>
              <a:rPr lang="en-US" sz="2400" dirty="0" smtClean="0"/>
              <a:t>Accessible for mobile clients, albeit with adapted client-side interface</a:t>
            </a:r>
          </a:p>
          <a:p>
            <a:pPr lvl="1"/>
            <a:r>
              <a:rPr lang="en-US" sz="2400" dirty="0" smtClean="0"/>
              <a:t>Scalable elastically to accommodate dissimilar usage scenarios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5521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Insights</a:t>
            </a:r>
          </a:p>
          <a:p>
            <a:r>
              <a:rPr lang="en-US" sz="2800" dirty="0" smtClean="0"/>
              <a:t>Approach</a:t>
            </a:r>
          </a:p>
          <a:p>
            <a:r>
              <a:rPr lang="en-US" sz="2800" dirty="0" smtClean="0"/>
              <a:t>Example</a:t>
            </a:r>
            <a:endParaRPr lang="en-US" sz="2800" dirty="0"/>
          </a:p>
          <a:p>
            <a:r>
              <a:rPr lang="en-US" sz="2800" dirty="0" smtClean="0"/>
              <a:t>Proof of Concept</a:t>
            </a:r>
          </a:p>
          <a:p>
            <a:r>
              <a:rPr lang="en-US" sz="2800" dirty="0" err="1" smtClean="0"/>
              <a:t>Musiplectics</a:t>
            </a:r>
            <a:r>
              <a:rPr lang="en-US" sz="2800" dirty="0" smtClean="0"/>
              <a:t> in Action</a:t>
            </a:r>
          </a:p>
          <a:p>
            <a:r>
              <a:rPr lang="en-US" sz="2800" dirty="0" smtClean="0"/>
              <a:t>Future Work</a:t>
            </a:r>
          </a:p>
          <a:p>
            <a:r>
              <a:rPr lang="en-US" sz="2800" dirty="0" smtClean="0"/>
              <a:t>Thesis Contributions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46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 interface for generating complexity scores.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http://mickey.cs.vt.edu/</a:t>
            </a:r>
            <a:endParaRPr lang="en-US" dirty="0"/>
          </a:p>
          <a:p>
            <a:r>
              <a:rPr lang="en-US" dirty="0">
                <a:hlinkClick r:id="rId3"/>
              </a:rPr>
              <a:t>https://github.com/xwsxethan/MusicScoring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qrcode.275551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133" y="3540513"/>
            <a:ext cx="2436954" cy="24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40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pic>
        <p:nvPicPr>
          <p:cNvPr id="4" name="Picture 3" descr="WebsiteLandingInp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" y="1639259"/>
            <a:ext cx="7667625" cy="464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13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pic>
        <p:nvPicPr>
          <p:cNvPr id="4" name="Content Placeholder 3" descr="WebsiteTab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2238812"/>
            <a:ext cx="7543800" cy="3237627"/>
          </a:xfrm>
        </p:spPr>
      </p:pic>
    </p:spTree>
    <p:extLst>
      <p:ext uri="{BB962C8B-B14F-4D97-AF65-F5344CB8AC3E}">
        <p14:creationId xmlns:p14="http://schemas.microsoft.com/office/powerpoint/2010/main" val="2473166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pic>
        <p:nvPicPr>
          <p:cNvPr id="4" name="Picture 3" descr="WebsiteDetai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66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Musiplectics</a:t>
            </a:r>
            <a:r>
              <a:rPr lang="en-US" dirty="0"/>
              <a:t>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Experiment Setup: </a:t>
            </a:r>
          </a:p>
          <a:p>
            <a:pPr lvl="1"/>
            <a:r>
              <a:rPr lang="en-US" sz="2400" dirty="0" smtClean="0"/>
              <a:t>Find manually scored pieces of music </a:t>
            </a:r>
            <a:r>
              <a:rPr lang="en-US" sz="2400" dirty="0"/>
              <a:t>for Bb Clarinet </a:t>
            </a:r>
            <a:r>
              <a:rPr lang="en-US" sz="2400" dirty="0" smtClean="0"/>
              <a:t>from an outside source (Royal Conservatory syllabus).</a:t>
            </a:r>
          </a:p>
          <a:p>
            <a:pPr lvl="1"/>
            <a:r>
              <a:rPr lang="en-US" sz="2400" dirty="0" smtClean="0"/>
              <a:t>Convert these manually scored pieces into </a:t>
            </a:r>
            <a:r>
              <a:rPr lang="en-US" sz="2400" dirty="0" err="1" smtClean="0"/>
              <a:t>MusicXML</a:t>
            </a:r>
            <a:r>
              <a:rPr lang="en-US" sz="2400" dirty="0" smtClean="0"/>
              <a:t> (music OCR software).</a:t>
            </a:r>
          </a:p>
          <a:p>
            <a:pPr lvl="1"/>
            <a:r>
              <a:rPr lang="en-US" sz="2400" dirty="0" smtClean="0"/>
              <a:t>Generate complexity scores for these pieces with our system.</a:t>
            </a:r>
          </a:p>
          <a:p>
            <a:pPr lvl="1"/>
            <a:r>
              <a:rPr lang="en-US" sz="2400" dirty="0" smtClean="0"/>
              <a:t>Compare our complexity scores to the manual scores.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7856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Musiplectics</a:t>
            </a:r>
            <a:r>
              <a:rPr lang="en-US" dirty="0"/>
              <a:t> in Action</a:t>
            </a:r>
          </a:p>
        </p:txBody>
      </p:sp>
      <p:pic>
        <p:nvPicPr>
          <p:cNvPr id="5" name="Picture 4" descr="GradesVsComplexitySco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50" y="1824251"/>
            <a:ext cx="6318868" cy="43057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2807" y="6012418"/>
            <a:ext cx="4926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Curricular Recommendations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(Royal Conservatory)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050" y="2693162"/>
            <a:ext cx="1330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</a:rPr>
              <a:t>Complexity</a:t>
            </a:r>
          </a:p>
          <a:p>
            <a:pPr algn="ctr"/>
            <a:r>
              <a:rPr lang="en-US" dirty="0" smtClean="0">
                <a:solidFill>
                  <a:srgbClr val="595959"/>
                </a:solidFill>
              </a:rPr>
              <a:t>Scores</a:t>
            </a:r>
            <a:endParaRPr 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07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Musiplectics</a:t>
            </a:r>
            <a:r>
              <a:rPr lang="en-US" dirty="0"/>
              <a:t> in Action</a:t>
            </a:r>
          </a:p>
        </p:txBody>
      </p:sp>
      <p:pic>
        <p:nvPicPr>
          <p:cNvPr id="4" name="Picture 3" descr="GradesVsAverageComplexityScoresST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39" y="1850878"/>
            <a:ext cx="6135151" cy="4180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050" y="2712212"/>
            <a:ext cx="1330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</a:rPr>
              <a:t>Average</a:t>
            </a:r>
          </a:p>
          <a:p>
            <a:pPr algn="ctr"/>
            <a:r>
              <a:rPr lang="en-US" dirty="0" smtClean="0">
                <a:solidFill>
                  <a:srgbClr val="595959"/>
                </a:solidFill>
              </a:rPr>
              <a:t>Complexity</a:t>
            </a:r>
          </a:p>
          <a:p>
            <a:pPr algn="ctr"/>
            <a:r>
              <a:rPr lang="en-US" dirty="0" smtClean="0">
                <a:solidFill>
                  <a:srgbClr val="595959"/>
                </a:solidFill>
              </a:rPr>
              <a:t>Scores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2807" y="6031468"/>
            <a:ext cx="4926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Curricular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Recommendations (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Royal Conservatory)</a:t>
            </a:r>
          </a:p>
        </p:txBody>
      </p:sp>
    </p:spTree>
    <p:extLst>
      <p:ext uri="{BB962C8B-B14F-4D97-AF65-F5344CB8AC3E}">
        <p14:creationId xmlns:p14="http://schemas.microsoft.com/office/powerpoint/2010/main" val="3377909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428" y="2141444"/>
            <a:ext cx="7662864" cy="391857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Expanding instrument complexity parameters.</a:t>
            </a:r>
          </a:p>
          <a:p>
            <a:r>
              <a:rPr lang="en-US" dirty="0" smtClean="0"/>
              <a:t>Presenting at ICAT day in the Moss Arts Center.</a:t>
            </a:r>
          </a:p>
          <a:p>
            <a:r>
              <a:rPr lang="en-US" dirty="0" smtClean="0"/>
              <a:t>Leveraging other research to expand the tool chain.</a:t>
            </a:r>
          </a:p>
          <a:p>
            <a:pPr lvl="1"/>
            <a:r>
              <a:rPr lang="en-US" dirty="0" smtClean="0"/>
              <a:t>Music OCR, MIDI conversion</a:t>
            </a:r>
          </a:p>
          <a:p>
            <a:r>
              <a:rPr lang="en-US" dirty="0" smtClean="0"/>
              <a:t>Surveying experts for baseline complexity parameters.</a:t>
            </a:r>
          </a:p>
          <a:p>
            <a:r>
              <a:rPr lang="en-US" dirty="0" smtClean="0"/>
              <a:t>Integrating with existing </a:t>
            </a:r>
            <a:r>
              <a:rPr lang="en-US" dirty="0"/>
              <a:t>m</a:t>
            </a:r>
            <a:r>
              <a:rPr lang="en-US" dirty="0" smtClean="0"/>
              <a:t>usic libraries.</a:t>
            </a:r>
          </a:p>
          <a:p>
            <a:pPr lvl="1"/>
            <a:r>
              <a:rPr lang="en-US" dirty="0" err="1" smtClean="0"/>
              <a:t>IMSLP.org</a:t>
            </a:r>
            <a:r>
              <a:rPr lang="en-US" dirty="0" smtClean="0"/>
              <a:t>, National Library</a:t>
            </a:r>
          </a:p>
          <a:p>
            <a:r>
              <a:rPr lang="en-US" dirty="0" smtClean="0"/>
              <a:t>Adding reference pieces to relate complexity scores to well known works.</a:t>
            </a:r>
          </a:p>
          <a:p>
            <a:r>
              <a:rPr lang="en-US" dirty="0" smtClean="0"/>
              <a:t>Measuring physiological signals to determine mental complexity.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561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244" y="2072794"/>
            <a:ext cx="7537516" cy="3854777"/>
          </a:xfrm>
        </p:spPr>
        <p:txBody>
          <a:bodyPr>
            <a:normAutofit/>
          </a:bodyPr>
          <a:lstStyle/>
          <a:p>
            <a:r>
              <a:rPr lang="en-US" dirty="0" smtClean="0"/>
              <a:t>Our initial complexity scores show </a:t>
            </a:r>
            <a:r>
              <a:rPr lang="en-US" dirty="0" err="1" smtClean="0"/>
              <a:t>Musiplectics</a:t>
            </a:r>
            <a:r>
              <a:rPr lang="en-US" dirty="0" smtClean="0"/>
              <a:t>’ promise as viable approach to automate complexity assessment.</a:t>
            </a:r>
          </a:p>
          <a:p>
            <a:pPr lvl="1"/>
            <a:r>
              <a:rPr lang="en-US" dirty="0" smtClean="0"/>
              <a:t>Largely agree with subjective grades (Royal Conservatory instructional syllabus) of publicly available music pieces for B</a:t>
            </a:r>
            <a:r>
              <a:rPr lang="en-US" sz="1300" dirty="0" smtClean="0">
                <a:latin typeface="ＭＳ ゴシック"/>
                <a:ea typeface="ＭＳ ゴシック"/>
                <a:cs typeface="ＭＳ ゴシック"/>
              </a:rPr>
              <a:t>♭</a:t>
            </a:r>
            <a:r>
              <a:rPr lang="en-US" dirty="0" smtClean="0"/>
              <a:t> Clarinet. </a:t>
            </a:r>
          </a:p>
          <a:p>
            <a:r>
              <a:rPr lang="en-US" dirty="0" err="1" smtClean="0"/>
              <a:t>Musiplectics</a:t>
            </a:r>
            <a:r>
              <a:rPr lang="en-US" dirty="0" smtClean="0"/>
              <a:t> can automate a meticulous, manual process, providing consistent results on a ubiquitous platform.</a:t>
            </a:r>
          </a:p>
          <a:p>
            <a:r>
              <a:rPr lang="en-US" dirty="0" smtClean="0"/>
              <a:t>The preliminary results have been submitted to ONWARD’15 for publication.</a:t>
            </a:r>
          </a:p>
        </p:txBody>
      </p:sp>
    </p:spTree>
    <p:extLst>
      <p:ext uri="{BB962C8B-B14F-4D97-AF65-F5344CB8AC3E}">
        <p14:creationId xmlns:p14="http://schemas.microsoft.com/office/powerpoint/2010/main" val="405862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9" y="286604"/>
            <a:ext cx="8543925" cy="1450757"/>
          </a:xfrm>
        </p:spPr>
        <p:txBody>
          <a:bodyPr>
            <a:normAutofit/>
          </a:bodyPr>
          <a:lstStyle/>
          <a:p>
            <a:r>
              <a:rPr lang="en-US" sz="4400" dirty="0" smtClean="0"/>
              <a:t>Endorsement from Charles Neidich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1845733"/>
            <a:ext cx="5581650" cy="4316941"/>
          </a:xfrm>
        </p:spPr>
        <p:txBody>
          <a:bodyPr>
            <a:noAutofit/>
          </a:bodyPr>
          <a:lstStyle/>
          <a:p>
            <a:pPr lvl="1"/>
            <a:r>
              <a:rPr lang="en-US" sz="2000" dirty="0" smtClean="0"/>
              <a:t>Acclaimed Concert Clarinetist</a:t>
            </a:r>
          </a:p>
          <a:p>
            <a:pPr lvl="2"/>
            <a:r>
              <a:rPr lang="en-US" sz="1600" dirty="0" smtClean="0"/>
              <a:t>Silver Medal (1979 Geneva Competition)</a:t>
            </a:r>
          </a:p>
          <a:p>
            <a:pPr lvl="2"/>
            <a:r>
              <a:rPr lang="en-US" sz="1600" dirty="0" smtClean="0"/>
              <a:t>Second Prize (1982 Munich Competition)</a:t>
            </a:r>
          </a:p>
          <a:p>
            <a:pPr lvl="2"/>
            <a:r>
              <a:rPr lang="en-US" sz="1600" dirty="0" smtClean="0"/>
              <a:t>Grand Prize (1984 </a:t>
            </a:r>
            <a:r>
              <a:rPr lang="en-US" sz="1600" dirty="0" err="1" smtClean="0"/>
              <a:t>Accanthes</a:t>
            </a:r>
            <a:r>
              <a:rPr lang="en-US" sz="1600" dirty="0" smtClean="0"/>
              <a:t> Competition)</a:t>
            </a:r>
          </a:p>
          <a:p>
            <a:pPr lvl="2"/>
            <a:r>
              <a:rPr lang="en-US" sz="1600" dirty="0" smtClean="0"/>
              <a:t>First Prize (1985 Walter M. </a:t>
            </a:r>
            <a:r>
              <a:rPr lang="en-US" sz="1600" dirty="0" err="1" smtClean="0"/>
              <a:t>Naumberg</a:t>
            </a:r>
            <a:r>
              <a:rPr lang="en-US" sz="1600" dirty="0" smtClean="0"/>
              <a:t> Competition)</a:t>
            </a:r>
          </a:p>
          <a:p>
            <a:pPr lvl="1"/>
            <a:r>
              <a:rPr lang="en-US" sz="2000" dirty="0" smtClean="0"/>
              <a:t>Faculty at Julliard and Manhattan School of Music</a:t>
            </a:r>
          </a:p>
          <a:p>
            <a:pPr lvl="1"/>
            <a:r>
              <a:rPr lang="en-US" sz="2000" dirty="0" smtClean="0"/>
              <a:t>“I find your approach very interesting with high potential practical benefit, particularly for music educators.” </a:t>
            </a:r>
          </a:p>
          <a:p>
            <a:pPr lvl="1"/>
            <a:r>
              <a:rPr lang="en-US" sz="2000" dirty="0" smtClean="0"/>
              <a:t>“To achieve maximum benefit, your complexity interface must effortlessly drill down to any level of detail.”</a:t>
            </a:r>
            <a:endParaRPr lang="en-US" sz="2000" dirty="0"/>
          </a:p>
        </p:txBody>
      </p:sp>
      <p:pic>
        <p:nvPicPr>
          <p:cNvPr id="4" name="Picture 3" descr="Neidic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94" y="1845734"/>
            <a:ext cx="2501266" cy="444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20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arinetScreenCapNot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54" y="5369026"/>
            <a:ext cx="5085856" cy="7914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281" y="1888787"/>
            <a:ext cx="4184027" cy="4087906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Musicians are a contentious and cantankerous bunch (i.e. two musicians, three opinions).</a:t>
            </a:r>
          </a:p>
          <a:p>
            <a:r>
              <a:rPr lang="en-US" dirty="0" smtClean="0"/>
              <a:t>But, all can agree different notes pose different difficulties on wind instruments.</a:t>
            </a:r>
          </a:p>
          <a:p>
            <a:r>
              <a:rPr lang="en-US" dirty="0" smtClean="0"/>
              <a:t>However, they may disagree on the magnitude of the differences.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802" y="2380080"/>
            <a:ext cx="3343552" cy="22236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66760" y="4255994"/>
            <a:ext cx="37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[1]</a:t>
            </a:r>
            <a:endParaRPr lang="en-US" sz="105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09102" y="4839237"/>
            <a:ext cx="2350495" cy="17923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endParaRPr lang="en-US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sz="13800" dirty="0" smtClean="0"/>
              <a:t>?</a:t>
            </a:r>
            <a:endParaRPr lang="en-US" sz="13800" dirty="0"/>
          </a:p>
        </p:txBody>
      </p:sp>
      <p:sp>
        <p:nvSpPr>
          <p:cNvPr id="9" name="TextBox 8"/>
          <p:cNvSpPr txBox="1"/>
          <p:nvPr/>
        </p:nvSpPr>
        <p:spPr>
          <a:xfrm>
            <a:off x="2679074" y="5272264"/>
            <a:ext cx="37057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                   2                  3                 4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2000" b="1" dirty="0" smtClean="0">
                <a:solidFill>
                  <a:srgbClr val="FF0000"/>
                </a:solidFill>
              </a:rPr>
              <a:t>           1                 2                  1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678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244" y="2072794"/>
            <a:ext cx="7537516" cy="385477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Note difficulty disparity insights form the theoretical basis.</a:t>
            </a:r>
          </a:p>
          <a:p>
            <a:r>
              <a:rPr lang="en-US" dirty="0" err="1" smtClean="0"/>
              <a:t>Musiplectics</a:t>
            </a:r>
            <a:r>
              <a:rPr lang="en-US" dirty="0" smtClean="0"/>
              <a:t> decomposes pieces of music and extrapolates complexity data from weighted musical elements.</a:t>
            </a:r>
          </a:p>
          <a:p>
            <a:r>
              <a:rPr lang="en-US" dirty="0" smtClean="0"/>
              <a:t>The proof of concept is publicly available online for anyone to use.</a:t>
            </a:r>
          </a:p>
          <a:p>
            <a:r>
              <a:rPr lang="en-US" dirty="0"/>
              <a:t>I</a:t>
            </a:r>
            <a:r>
              <a:rPr lang="en-US" dirty="0" smtClean="0"/>
              <a:t>nitial </a:t>
            </a:r>
            <a:r>
              <a:rPr lang="en-US" dirty="0" smtClean="0"/>
              <a:t>complexity scores </a:t>
            </a:r>
            <a:r>
              <a:rPr lang="en-US" dirty="0" smtClean="0"/>
              <a:t>show </a:t>
            </a:r>
            <a:r>
              <a:rPr lang="en-US" dirty="0" err="1" smtClean="0"/>
              <a:t>Musiplectics</a:t>
            </a:r>
            <a:r>
              <a:rPr lang="en-US" dirty="0" smtClean="0"/>
              <a:t>’ promise as viable approach to automate complexity assessment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err="1" smtClean="0"/>
              <a:t>Musiplectics</a:t>
            </a:r>
            <a:r>
              <a:rPr lang="en-US" dirty="0" smtClean="0"/>
              <a:t> can automate a meticulous, manual process, providing consistent results on a ubiquitous platform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Questions?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5438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3800" dirty="0" smtClean="0"/>
              <a:t>?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1104780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http://www.goodfuneralguide.co.uk/wordpress/wp-content/uploads/2013/04/two-cartoon-men-</a:t>
            </a:r>
            <a:r>
              <a:rPr lang="en-US" dirty="0" smtClean="0">
                <a:hlinkClick r:id="rId2"/>
              </a:rPr>
              <a:t>yelling.jpg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/>
              </a:rPr>
              <a:t>http://www.zsgenetics.com/wp-content/uploads/2013/01/dna-split-504x482.</a:t>
            </a:r>
            <a:r>
              <a:rPr lang="en-US" dirty="0" smtClean="0">
                <a:hlinkClick r:id="rId3"/>
              </a:rPr>
              <a:t>png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/>
              </a:rPr>
              <a:t>https://s-media-cache-ak0.pinimg.com/originals/49/0a/eb/490aeb9159c5b3044035cfbf7e4a19f3.</a:t>
            </a:r>
            <a:r>
              <a:rPr lang="en-US" dirty="0" smtClean="0">
                <a:hlinkClick r:id="rId4"/>
              </a:rPr>
              <a:t>jpg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85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Questions and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2600917" cy="4003522"/>
          </a:xfrm>
        </p:spPr>
        <p:txBody>
          <a:bodyPr>
            <a:normAutofit/>
          </a:bodyPr>
          <a:lstStyle/>
          <a:p>
            <a:r>
              <a:rPr lang="en-US" dirty="0" smtClean="0"/>
              <a:t>How difficult is this piece</a:t>
            </a:r>
            <a:r>
              <a:rPr lang="en-US" dirty="0"/>
              <a:t> </a:t>
            </a:r>
            <a:r>
              <a:rPr lang="en-US" dirty="0" smtClean="0"/>
              <a:t>of music?</a:t>
            </a:r>
          </a:p>
          <a:p>
            <a:r>
              <a:rPr lang="en-US" dirty="0" smtClean="0"/>
              <a:t>What makes this piece of music more or less difficult than others?</a:t>
            </a:r>
          </a:p>
          <a:p>
            <a:r>
              <a:rPr lang="en-US" dirty="0" smtClean="0"/>
              <a:t>What portion of this piece is the most difficult?</a:t>
            </a:r>
          </a:p>
          <a:p>
            <a:r>
              <a:rPr lang="en-US" dirty="0" smtClean="0"/>
              <a:t>Why?</a:t>
            </a:r>
            <a:endParaRPr lang="en-US" dirty="0"/>
          </a:p>
        </p:txBody>
      </p:sp>
      <p:pic>
        <p:nvPicPr>
          <p:cNvPr id="5" name="Picture 4" descr="Screen Shot 2015-03-17 at 4.0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19" y="1830708"/>
            <a:ext cx="5209881" cy="4794164"/>
          </a:xfrm>
          <a:prstGeom prst="rect">
            <a:avLst/>
          </a:prstGeom>
        </p:spPr>
      </p:pic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692" y="3100759"/>
            <a:ext cx="5815897" cy="300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87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Reliability of Music OCR</a:t>
            </a:r>
            <a:endParaRPr lang="en-US" dirty="0"/>
          </a:p>
        </p:txBody>
      </p:sp>
      <p:pic>
        <p:nvPicPr>
          <p:cNvPr id="4" name="Picture 3" descr="PercentageOC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20" y="1906810"/>
            <a:ext cx="5937737" cy="40484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2397" y="5967810"/>
            <a:ext cx="5566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Music Pieces Converted with Music OCR (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MuseScore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3469" y="2636012"/>
            <a:ext cx="1408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</a:rPr>
              <a:t>Percentage</a:t>
            </a:r>
          </a:p>
          <a:p>
            <a:pPr algn="ctr"/>
            <a:r>
              <a:rPr lang="en-US" dirty="0" smtClean="0">
                <a:solidFill>
                  <a:srgbClr val="595959"/>
                </a:solidFill>
              </a:rPr>
              <a:t>Difference</a:t>
            </a:r>
          </a:p>
          <a:p>
            <a:pPr algn="ctr"/>
            <a:r>
              <a:rPr lang="en-US" dirty="0" smtClean="0">
                <a:solidFill>
                  <a:srgbClr val="595959"/>
                </a:solidFill>
              </a:rPr>
              <a:t>By Category</a:t>
            </a:r>
            <a:endParaRPr 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374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Complexity Analysis</a:t>
            </a:r>
          </a:p>
          <a:p>
            <a:pPr lvl="1"/>
            <a:r>
              <a:rPr lang="en-US" sz="2400" dirty="0" smtClean="0"/>
              <a:t>Chiu2012 (just for piano) and Heijink2002 (just for guitar)</a:t>
            </a:r>
          </a:p>
          <a:p>
            <a:pPr lvl="1"/>
            <a:r>
              <a:rPr lang="en-US" sz="2400" dirty="0" smtClean="0"/>
              <a:t>Liou2010 (L-system for trees on rhythm only)</a:t>
            </a:r>
          </a:p>
          <a:p>
            <a:pPr lvl="1"/>
            <a:r>
              <a:rPr lang="en-US" sz="2400" dirty="0" smtClean="0"/>
              <a:t>VBODA and NYSSMA (state organizations manual rankings)</a:t>
            </a:r>
          </a:p>
          <a:p>
            <a:pPr lvl="1"/>
            <a:r>
              <a:rPr lang="en-US" sz="2400" dirty="0" smtClean="0"/>
              <a:t>Madsen2006 and Streich2006 (listener complexity)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887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Music Scan and Search</a:t>
            </a:r>
          </a:p>
          <a:p>
            <a:pPr lvl="1"/>
            <a:r>
              <a:rPr lang="en-US" sz="2400" dirty="0" smtClean="0"/>
              <a:t>Byrd2001 shows why we need efficient means of searching for music which complexity scores can provide.</a:t>
            </a:r>
          </a:p>
          <a:p>
            <a:pPr lvl="1"/>
            <a:r>
              <a:rPr lang="en-US" sz="2400" dirty="0" smtClean="0"/>
              <a:t>Allali2009 demonstrates how we can alter complexity by simplifying polyphonic music down to a monophonic equivalent.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1547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Music Classification</a:t>
            </a:r>
          </a:p>
          <a:p>
            <a:pPr lvl="1"/>
            <a:r>
              <a:rPr lang="en-US" sz="2400" dirty="0" smtClean="0"/>
              <a:t>Cuthbert2011 shows how to extract features from pieces and apply machine learning to classify the genre of a work.</a:t>
            </a:r>
          </a:p>
          <a:p>
            <a:pPr lvl="1"/>
            <a:r>
              <a:rPr lang="en-US" sz="2400" dirty="0" smtClean="0"/>
              <a:t>Cataltepe2007 are able to classify MIDI pieces of music by approximating the Kolmogorov distance with a string representation and matching based on that measurement.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9883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15322" y="3003961"/>
            <a:ext cx="75761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Total 	= Note Weights * All Multipliers 	= 69 * 1.75 		= 120.75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Total 	= Interval Weights * All Multipliers	= 148.5 * 1.75 		= 259.875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Score 	= Note Total + Interval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Total		= 120.75 + 259.875	= 380.625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4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arinetScreenCapInterva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35" y="2827905"/>
            <a:ext cx="5074266" cy="965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same disparity of different difficulties can be observed with intervals.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29420" y="2300572"/>
            <a:ext cx="2350495" cy="17923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endParaRPr lang="en-US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sz="13800" dirty="0" smtClean="0"/>
              <a:t>?</a:t>
            </a:r>
            <a:endParaRPr lang="en-US" sz="13800" dirty="0"/>
          </a:p>
        </p:txBody>
      </p:sp>
      <p:sp>
        <p:nvSpPr>
          <p:cNvPr id="8" name="TextBox 7"/>
          <p:cNvSpPr txBox="1"/>
          <p:nvPr/>
        </p:nvSpPr>
        <p:spPr>
          <a:xfrm>
            <a:off x="2370037" y="2764786"/>
            <a:ext cx="3401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              2                 3                 4</a:t>
            </a:r>
          </a:p>
          <a:p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 smtClean="0">
                <a:solidFill>
                  <a:srgbClr val="FF0000"/>
                </a:solidFill>
              </a:rPr>
              <a:t>            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905" y="47534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00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Simple ideas, but hard to quantify.</a:t>
            </a:r>
          </a:p>
          <a:p>
            <a:r>
              <a:rPr lang="en-US" sz="2400" dirty="0" smtClean="0"/>
              <a:t>Pieces of music are too big for one person to analyze.</a:t>
            </a:r>
          </a:p>
          <a:p>
            <a:endParaRPr lang="en-US" sz="2400" dirty="0"/>
          </a:p>
          <a:p>
            <a:r>
              <a:rPr lang="en-US" sz="2400" dirty="0"/>
              <a:t>What effects do articulations, dynamics, and tempo have on the </a:t>
            </a:r>
            <a:r>
              <a:rPr lang="en-US" sz="2400" dirty="0" smtClean="0"/>
              <a:t>disparity?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7437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</a:t>
            </a:r>
            <a:r>
              <a:rPr lang="en-US" dirty="0"/>
              <a:t>offers us the capability to build upon </a:t>
            </a:r>
            <a:r>
              <a:rPr lang="en-US" dirty="0" smtClean="0"/>
              <a:t>these insights </a:t>
            </a:r>
            <a:r>
              <a:rPr lang="en-US" dirty="0"/>
              <a:t>by </a:t>
            </a:r>
            <a:r>
              <a:rPr lang="en-US" dirty="0" smtClean="0"/>
              <a:t>eliminating the </a:t>
            </a:r>
            <a:r>
              <a:rPr lang="en-US" dirty="0"/>
              <a:t>cognitive load required to </a:t>
            </a:r>
            <a:r>
              <a:rPr lang="en-US" dirty="0" smtClean="0"/>
              <a:t>assess the difficulty of realistic musical pieces.</a:t>
            </a:r>
          </a:p>
          <a:p>
            <a:r>
              <a:rPr lang="en-US" dirty="0" smtClean="0"/>
              <a:t>We can “decipher the music genome” through computing.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DNAMusi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2" b="6816"/>
          <a:stretch/>
        </p:blipFill>
        <p:spPr>
          <a:xfrm>
            <a:off x="1521884" y="3755475"/>
            <a:ext cx="5538257" cy="22219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71369" y="5371301"/>
            <a:ext cx="37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[2]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92939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Educators, performers, professionals, composers, publishers, </a:t>
            </a:r>
            <a:r>
              <a:rPr lang="en-US" dirty="0" smtClean="0"/>
              <a:t>students, and </a:t>
            </a:r>
            <a:r>
              <a:rPr lang="en-US" dirty="0"/>
              <a:t>more can leverage this technology to simplify their work.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150" y="3160904"/>
            <a:ext cx="3755417" cy="28165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7830" y="5723551"/>
            <a:ext cx="37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[3]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127582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Decompose a piece into its musical elements and extrapolate complexity measurements from supplied weights (individual complexity parameters).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 descr="ComputationalThinkingAnalog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25" y="3170695"/>
            <a:ext cx="4674292" cy="297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38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18145</TotalTime>
  <Words>2064</Words>
  <Application>Microsoft Macintosh PowerPoint</Application>
  <PresentationFormat>On-screen Show (4:3)</PresentationFormat>
  <Paragraphs>422</Paragraphs>
  <Slides>48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Retrospect</vt:lpstr>
      <vt:lpstr>Musiplectics Computational Assessment of the Complexity of Music Scores </vt:lpstr>
      <vt:lpstr>Musiplectics</vt:lpstr>
      <vt:lpstr>Contents</vt:lpstr>
      <vt:lpstr>Insights</vt:lpstr>
      <vt:lpstr>Insights</vt:lpstr>
      <vt:lpstr>Insights</vt:lpstr>
      <vt:lpstr>Insights</vt:lpstr>
      <vt:lpstr>Insights</vt:lpstr>
      <vt:lpstr>Approach</vt:lpstr>
      <vt:lpstr>Approach</vt:lpstr>
      <vt:lpstr>Approach</vt:lpstr>
      <vt:lpstr>Approach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Proof of Concept</vt:lpstr>
      <vt:lpstr>Proof of Concept</vt:lpstr>
      <vt:lpstr>Proof of Concept</vt:lpstr>
      <vt:lpstr>Proof of Concept</vt:lpstr>
      <vt:lpstr>Proof of Concept</vt:lpstr>
      <vt:lpstr>Proof of Concept</vt:lpstr>
      <vt:lpstr>Proof of Concept</vt:lpstr>
      <vt:lpstr>Musiplectics in Action</vt:lpstr>
      <vt:lpstr>Musiplectics in Action</vt:lpstr>
      <vt:lpstr>Musiplectics in Action</vt:lpstr>
      <vt:lpstr>Future Work</vt:lpstr>
      <vt:lpstr>Thesis Contributions</vt:lpstr>
      <vt:lpstr>Endorsement from Charles Neidich</vt:lpstr>
      <vt:lpstr>Summary and Questions</vt:lpstr>
      <vt:lpstr>Questions</vt:lpstr>
      <vt:lpstr>Images</vt:lpstr>
      <vt:lpstr>User Questions and Needs</vt:lpstr>
      <vt:lpstr>Reliability of Music OCR</vt:lpstr>
      <vt:lpstr>Related Work</vt:lpstr>
      <vt:lpstr>Related Work</vt:lpstr>
      <vt:lpstr>Related Work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Musical Complexity Scoring</dc:title>
  <dc:creator>Ethan Holder</dc:creator>
  <cp:lastModifiedBy>Ethan Holder</cp:lastModifiedBy>
  <cp:revision>161</cp:revision>
  <dcterms:created xsi:type="dcterms:W3CDTF">2015-03-17T20:02:25Z</dcterms:created>
  <dcterms:modified xsi:type="dcterms:W3CDTF">2015-04-24T02:33:36Z</dcterms:modified>
</cp:coreProperties>
</file>